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ial" charset="1" panose="020B0502020202020204"/>
      <p:regular r:id="rId10"/>
    </p:embeddedFont>
    <p:embeddedFont>
      <p:font typeface="Arial Bold" charset="1" panose="020B0802020202020204"/>
      <p:regular r:id="rId11"/>
    </p:embeddedFont>
    <p:embeddedFont>
      <p:font typeface="Arial Italics" charset="1" panose="020B0502020202090204"/>
      <p:regular r:id="rId12"/>
    </p:embeddedFont>
    <p:embeddedFont>
      <p:font typeface="Arial Bold Italics" charset="1" panose="020B0802020202090204"/>
      <p:regular r:id="rId13"/>
    </p:embeddedFont>
    <p:embeddedFont>
      <p:font typeface="Zen Maru Gothic" charset="1" panose="00000000000000000000"/>
      <p:regular r:id="rId14"/>
    </p:embeddedFont>
    <p:embeddedFont>
      <p:font typeface="Zen Maru Gothic Bold" charset="1" panose="00000000000000000000"/>
      <p:regular r:id="rId15"/>
    </p:embeddedFont>
    <p:embeddedFont>
      <p:font typeface="Zen Maru Gothic Light" charset="1" panose="00000000000000000000"/>
      <p:regular r:id="rId16"/>
    </p:embeddedFont>
    <p:embeddedFont>
      <p:font typeface="Zen Maru Gothic Medium" charset="1" panose="00000000000000000000"/>
      <p:regular r:id="rId17"/>
    </p:embeddedFont>
    <p:embeddedFont>
      <p:font typeface="Zen Maru Gothic Heavy" charset="1" panose="00000000000000000000"/>
      <p:regular r:id="rId18"/>
    </p:embeddedFont>
    <p:embeddedFont>
      <p:font typeface="TT Rounds Condensed" charset="1" panose="02000506030000020003"/>
      <p:regular r:id="rId19"/>
    </p:embeddedFont>
    <p:embeddedFont>
      <p:font typeface="TT Rounds Condensed Bold" charset="1" panose="02000806030000020003"/>
      <p:regular r:id="rId20"/>
    </p:embeddedFont>
    <p:embeddedFont>
      <p:font typeface="TT Rounds Condensed Italics" charset="1" panose="02000506030000090003"/>
      <p:regular r:id="rId21"/>
    </p:embeddedFont>
    <p:embeddedFont>
      <p:font typeface="TT Rounds Condensed Bold Italics" charset="1" panose="02000806030000090003"/>
      <p:regular r:id="rId22"/>
    </p:embeddedFont>
    <p:embeddedFont>
      <p:font typeface="TT Rounds Condensed Thin" charset="1" panose="02000503020000020003"/>
      <p:regular r:id="rId23"/>
    </p:embeddedFont>
    <p:embeddedFont>
      <p:font typeface="TT Rounds Condensed Thin Italics" charset="1" panose="02000503020000090003"/>
      <p:regular r:id="rId24"/>
    </p:embeddedFont>
    <p:embeddedFont>
      <p:font typeface="TT Rounds Condensed Heavy" charset="1" panose="02000506030000020003"/>
      <p:regular r:id="rId25"/>
    </p:embeddedFont>
    <p:embeddedFont>
      <p:font typeface="TT Rounds Condensed Heavy Italics" charset="1" panose="020005060000000900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grpSp>
        <p:nvGrpSpPr>
          <p:cNvPr name="Group 9" id="9"/>
          <p:cNvGrpSpPr/>
          <p:nvPr/>
        </p:nvGrpSpPr>
        <p:grpSpPr>
          <a:xfrm rot="0">
            <a:off x="669801" y="4628646"/>
            <a:ext cx="16948398" cy="5007224"/>
            <a:chOff x="0" y="0"/>
            <a:chExt cx="22597864" cy="6676298"/>
          </a:xfrm>
        </p:grpSpPr>
        <p:sp>
          <p:nvSpPr>
            <p:cNvPr name="Freeform 10" id="10"/>
            <p:cNvSpPr/>
            <p:nvPr/>
          </p:nvSpPr>
          <p:spPr>
            <a:xfrm flipH="false" flipV="false" rot="0">
              <a:off x="0" y="0"/>
              <a:ext cx="22597872" cy="6676263"/>
            </a:xfrm>
            <a:custGeom>
              <a:avLst/>
              <a:gdLst/>
              <a:ahLst/>
              <a:cxnLst/>
              <a:rect r="r" b="b" t="t" l="l"/>
              <a:pathLst>
                <a:path h="6676263" w="22597872">
                  <a:moveTo>
                    <a:pt x="0" y="0"/>
                  </a:moveTo>
                  <a:lnTo>
                    <a:pt x="22597872" y="0"/>
                  </a:lnTo>
                  <a:lnTo>
                    <a:pt x="22597872" y="6676263"/>
                  </a:lnTo>
                  <a:lnTo>
                    <a:pt x="0" y="6676263"/>
                  </a:lnTo>
                  <a:close/>
                </a:path>
              </a:pathLst>
            </a:custGeom>
            <a:solidFill>
              <a:srgbClr val="465359"/>
            </a:solidFill>
          </p:spPr>
        </p:sp>
      </p:grpSp>
      <p:sp>
        <p:nvSpPr>
          <p:cNvPr name="TextBox 11" id="11"/>
          <p:cNvSpPr txBox="true"/>
          <p:nvPr/>
        </p:nvSpPr>
        <p:spPr>
          <a:xfrm rot="0">
            <a:off x="2115352" y="2571108"/>
            <a:ext cx="13533120" cy="1839056"/>
          </a:xfrm>
          <a:prstGeom prst="rect">
            <a:avLst/>
          </a:prstGeom>
        </p:spPr>
        <p:txBody>
          <a:bodyPr anchor="t" rtlCol="false" tIns="0" lIns="0" bIns="0" rIns="0">
            <a:spAutoFit/>
          </a:bodyPr>
          <a:lstStyle/>
          <a:p>
            <a:pPr algn="ctr">
              <a:lnSpc>
                <a:spcPts val="4320"/>
              </a:lnSpc>
            </a:pPr>
            <a:r>
              <a:rPr lang="en-US" sz="3600">
                <a:solidFill>
                  <a:srgbClr val="1CADE4"/>
                </a:solidFill>
                <a:latin typeface="Arial Bold"/>
              </a:rPr>
              <a:t> keylogger application capable of recording keyboard inputs in real-time.</a:t>
            </a:r>
          </a:p>
          <a:p>
            <a:pPr algn="ctr">
              <a:lnSpc>
                <a:spcPts val="4320"/>
              </a:lnSpc>
            </a:pPr>
          </a:p>
        </p:txBody>
      </p:sp>
      <p:sp>
        <p:nvSpPr>
          <p:cNvPr name="TextBox 12" id="12"/>
          <p:cNvSpPr txBox="true"/>
          <p:nvPr/>
        </p:nvSpPr>
        <p:spPr>
          <a:xfrm rot="0">
            <a:off x="-403233" y="1501952"/>
            <a:ext cx="18907092" cy="880972"/>
          </a:xfrm>
          <a:prstGeom prst="rect">
            <a:avLst/>
          </a:prstGeom>
        </p:spPr>
        <p:txBody>
          <a:bodyPr anchor="t" rtlCol="false" tIns="0" lIns="0" bIns="0" rIns="0">
            <a:spAutoFit/>
          </a:bodyPr>
          <a:lstStyle/>
          <a:p>
            <a:pPr algn="ctr">
              <a:lnSpc>
                <a:spcPts val="5759"/>
              </a:lnSpc>
            </a:pPr>
            <a:r>
              <a:rPr lang="en-US" sz="4800">
                <a:solidFill>
                  <a:srgbClr val="1482AC"/>
                </a:solidFill>
                <a:latin typeface="Arial Bold"/>
              </a:rPr>
              <a:t>CAPSTONE PROJECT</a:t>
            </a:r>
          </a:p>
        </p:txBody>
      </p:sp>
      <p:sp>
        <p:nvSpPr>
          <p:cNvPr name="TextBox 13" id="13"/>
          <p:cNvSpPr txBox="true"/>
          <p:nvPr/>
        </p:nvSpPr>
        <p:spPr>
          <a:xfrm rot="0">
            <a:off x="3861078" y="6729405"/>
            <a:ext cx="11787394" cy="1895475"/>
          </a:xfrm>
          <a:prstGeom prst="rect">
            <a:avLst/>
          </a:prstGeom>
        </p:spPr>
        <p:txBody>
          <a:bodyPr anchor="t" rtlCol="false" tIns="0" lIns="0" bIns="0" rIns="0">
            <a:spAutoFit/>
          </a:bodyPr>
          <a:lstStyle/>
          <a:p>
            <a:pPr algn="l">
              <a:lnSpc>
                <a:spcPts val="3600"/>
              </a:lnSpc>
            </a:pPr>
            <a:r>
              <a:rPr lang="en-US" sz="3000">
                <a:solidFill>
                  <a:srgbClr val="1482AC"/>
                </a:solidFill>
                <a:latin typeface="Arial Bold"/>
              </a:rPr>
              <a:t>Presented By:</a:t>
            </a:r>
          </a:p>
          <a:p>
            <a:pPr algn="l" marL="542925" indent="-271462" lvl="1">
              <a:lnSpc>
                <a:spcPts val="3600"/>
              </a:lnSpc>
              <a:buAutoNum type="arabicPeriod" startAt="1"/>
            </a:pPr>
            <a:r>
              <a:rPr lang="en-US" sz="3000">
                <a:solidFill>
                  <a:srgbClr val="1482AC"/>
                </a:solidFill>
                <a:latin typeface="Arial Bold"/>
              </a:rPr>
              <a:t>Student Name-  jayadhasan A</a:t>
            </a:r>
          </a:p>
          <a:p>
            <a:pPr algn="l" marL="542925" indent="-271462" lvl="1">
              <a:lnSpc>
                <a:spcPts val="3600"/>
              </a:lnSpc>
              <a:buAutoNum type="arabicPeriod" startAt="1"/>
            </a:pPr>
            <a:r>
              <a:rPr lang="en-US" sz="3000">
                <a:solidFill>
                  <a:srgbClr val="1482AC"/>
                </a:solidFill>
                <a:latin typeface="Arial Bold"/>
              </a:rPr>
              <a:t>College Name- </a:t>
            </a:r>
            <a:r>
              <a:rPr lang="en-US" sz="3000">
                <a:solidFill>
                  <a:srgbClr val="000000"/>
                </a:solidFill>
                <a:latin typeface="Arial Bold"/>
              </a:rPr>
              <a:t>Kings Engineering College</a:t>
            </a:r>
          </a:p>
          <a:p>
            <a:pPr algn="l" marL="542925" indent="-271462" lvl="1">
              <a:lnSpc>
                <a:spcPts val="3600"/>
              </a:lnSpc>
              <a:buAutoNum type="arabicPeriod" startAt="1"/>
            </a:pPr>
            <a:r>
              <a:rPr lang="en-US" sz="3000">
                <a:solidFill>
                  <a:srgbClr val="1482AC"/>
                </a:solidFill>
                <a:latin typeface="Arial Bold"/>
              </a:rPr>
              <a:t>Department- </a:t>
            </a:r>
            <a:r>
              <a:rPr lang="en-US" sz="3000">
                <a:solidFill>
                  <a:srgbClr val="000000"/>
                </a:solidFill>
                <a:latin typeface="Arial Bold"/>
              </a:rPr>
              <a:t>Artificial Intelligence And Data Science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65604"/>
            <a:ext cx="16361544" cy="837354"/>
          </a:xfrm>
          <a:prstGeom prst="rect">
            <a:avLst/>
          </a:prstGeom>
        </p:spPr>
        <p:txBody>
          <a:bodyPr anchor="t" rtlCol="false" tIns="0" lIns="0" bIns="0" rIns="0">
            <a:spAutoFit/>
          </a:bodyPr>
          <a:lstStyle/>
          <a:p>
            <a:pPr algn="l">
              <a:lnSpc>
                <a:spcPts val="7920"/>
              </a:lnSpc>
            </a:pPr>
            <a:r>
              <a:rPr lang="en-US" sz="6600">
                <a:solidFill>
                  <a:srgbClr val="1CADE4"/>
                </a:solidFill>
                <a:latin typeface="Arial Bold"/>
              </a:rPr>
              <a:t>References</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651510" indent="-325755" lvl="1">
              <a:lnSpc>
                <a:spcPts val="4752"/>
              </a:lnSpc>
              <a:buFont typeface="Arial"/>
              <a:buChar char="•"/>
            </a:pPr>
            <a:r>
              <a:rPr lang="en-US" sz="3600" spc="-29">
                <a:solidFill>
                  <a:srgbClr val="0F0F0F"/>
                </a:solidFill>
                <a:latin typeface="Zen Maru Gothic"/>
              </a:rPr>
              <a:t>Documentation of Python libraries used (Tkinter, Pynput).</a:t>
            </a:r>
          </a:p>
          <a:p>
            <a:pPr algn="l" marL="651510" indent="-325755" lvl="1">
              <a:lnSpc>
                <a:spcPts val="4752"/>
              </a:lnSpc>
              <a:buFont typeface="Arial"/>
              <a:buChar char="•"/>
            </a:pPr>
            <a:r>
              <a:rPr lang="en-US" sz="3600" spc="-29">
                <a:solidFill>
                  <a:srgbClr val="0F0F0F"/>
                </a:solidFill>
                <a:latin typeface="Zen Maru Gothic"/>
              </a:rPr>
              <a:t>Online tutorials and forums for GUI development and keyboard monitoring in Python.</a:t>
            </a:r>
          </a:p>
          <a:p>
            <a:pPr algn="l" marL="651510" indent="-325755" lvl="1">
              <a:lnSpc>
                <a:spcPts val="4752"/>
              </a:lnSpc>
              <a:buFont typeface="Arial"/>
              <a:buChar char="•"/>
            </a:pPr>
            <a:r>
              <a:rPr lang="en-US" sz="3600" spc="-29">
                <a:solidFill>
                  <a:srgbClr val="0F0F0F"/>
                </a:solidFill>
                <a:latin typeface="Zen Maru Gothic"/>
              </a:rPr>
              <a:t>Official Python documentation for file handling and JSON serialization.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2286001" y="4109322"/>
            <a:ext cx="13765236" cy="1982629"/>
          </a:xfrm>
          <a:prstGeom prst="rect">
            <a:avLst/>
          </a:prstGeom>
        </p:spPr>
        <p:txBody>
          <a:bodyPr anchor="t" rtlCol="false" tIns="0" lIns="0" bIns="0" rIns="0">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1365800" y="797697"/>
            <a:ext cx="15590520" cy="1982629"/>
          </a:xfrm>
          <a:prstGeom prst="rect">
            <a:avLst/>
          </a:prstGeom>
        </p:spPr>
        <p:txBody>
          <a:bodyPr anchor="t" rtlCol="false" tIns="0" lIns="0" bIns="0" rIns="0">
            <a:spAutoFit/>
          </a:bodyPr>
          <a:lstStyle/>
          <a:p>
            <a:pPr algn="l">
              <a:lnSpc>
                <a:spcPts val="5040"/>
              </a:lnSpc>
            </a:pPr>
            <a:r>
              <a:rPr lang="en-US" sz="4200">
                <a:solidFill>
                  <a:srgbClr val="002060"/>
                </a:solidFill>
                <a:latin typeface="Arial Bold"/>
              </a:rPr>
              <a:t>OUTLINE</a:t>
            </a:r>
          </a:p>
        </p:txBody>
      </p:sp>
      <p:sp>
        <p:nvSpPr>
          <p:cNvPr name="TextBox 10" id="10"/>
          <p:cNvSpPr txBox="true"/>
          <p:nvPr/>
        </p:nvSpPr>
        <p:spPr>
          <a:xfrm rot="0">
            <a:off x="1348740" y="2378877"/>
            <a:ext cx="16345650" cy="7862403"/>
          </a:xfrm>
          <a:prstGeom prst="rect">
            <a:avLst/>
          </a:prstGeom>
        </p:spPr>
        <p:txBody>
          <a:bodyPr anchor="t" rtlCol="false" tIns="0" lIns="0" bIns="0" rIns="0">
            <a:spAutoFit/>
          </a:bodyPr>
          <a:lstStyle/>
          <a:p>
            <a:pPr algn="l">
              <a:lnSpc>
                <a:spcPts val="3960"/>
              </a:lnSpc>
            </a:pPr>
            <a:r>
              <a:rPr lang="en-US" sz="3000">
                <a:solidFill>
                  <a:srgbClr val="404040"/>
                </a:solidFill>
                <a:latin typeface="Arial Bold"/>
              </a:rPr>
              <a:t>  </a:t>
            </a:r>
          </a:p>
          <a:p>
            <a:pPr algn="l" marL="542925" indent="-271462" lvl="1">
              <a:lnSpc>
                <a:spcPts val="3960"/>
              </a:lnSpc>
              <a:buFont typeface="Arial"/>
              <a:buChar char="•"/>
            </a:pPr>
            <a:r>
              <a:rPr lang="en-US" sz="3000">
                <a:solidFill>
                  <a:srgbClr val="404040"/>
                </a:solidFill>
                <a:latin typeface="Arial Bold"/>
              </a:rPr>
              <a:t>Problem Statement </a:t>
            </a:r>
          </a:p>
          <a:p>
            <a:pPr algn="l" marL="542925" indent="-271462" lvl="1">
              <a:lnSpc>
                <a:spcPts val="3960"/>
              </a:lnSpc>
              <a:buFont typeface="Arial"/>
              <a:buChar char="•"/>
            </a:pPr>
            <a:r>
              <a:rPr lang="en-US" sz="3000">
                <a:solidFill>
                  <a:srgbClr val="404040"/>
                </a:solidFill>
                <a:latin typeface="Arial Bold"/>
              </a:rPr>
              <a:t>Proposed System/Solution</a:t>
            </a:r>
          </a:p>
          <a:p>
            <a:pPr algn="l" marL="542925" indent="-271462" lvl="1">
              <a:lnSpc>
                <a:spcPts val="3960"/>
              </a:lnSpc>
              <a:buFont typeface="Arial"/>
              <a:buChar char="•"/>
            </a:pPr>
            <a:r>
              <a:rPr lang="en-US" sz="3000">
                <a:solidFill>
                  <a:srgbClr val="404040"/>
                </a:solidFill>
                <a:latin typeface="Arial Bold"/>
              </a:rPr>
              <a:t>System Development Approach </a:t>
            </a:r>
          </a:p>
          <a:p>
            <a:pPr algn="l" marL="542925" indent="-271462" lvl="1">
              <a:lnSpc>
                <a:spcPts val="3960"/>
              </a:lnSpc>
              <a:buFont typeface="Arial"/>
              <a:buChar char="•"/>
            </a:pPr>
            <a:r>
              <a:rPr lang="en-US" sz="3000">
                <a:solidFill>
                  <a:srgbClr val="404040"/>
                </a:solidFill>
                <a:latin typeface="Arial Bold"/>
              </a:rPr>
              <a:t>Algorithm &amp; Deployment  </a:t>
            </a:r>
          </a:p>
          <a:p>
            <a:pPr algn="l" marL="542925" indent="-271462" lvl="1">
              <a:lnSpc>
                <a:spcPts val="3960"/>
              </a:lnSpc>
              <a:buFont typeface="Arial"/>
              <a:buChar char="•"/>
            </a:pPr>
            <a:r>
              <a:rPr lang="en-US" sz="3000">
                <a:solidFill>
                  <a:srgbClr val="404040"/>
                </a:solidFill>
                <a:latin typeface="Arial Bold"/>
              </a:rPr>
              <a:t>Result (Output Image)</a:t>
            </a:r>
          </a:p>
          <a:p>
            <a:pPr algn="l" marL="542925" indent="-271462" lvl="1">
              <a:lnSpc>
                <a:spcPts val="3960"/>
              </a:lnSpc>
              <a:buFont typeface="Arial"/>
              <a:buChar char="•"/>
            </a:pPr>
            <a:r>
              <a:rPr lang="en-US" sz="3000">
                <a:solidFill>
                  <a:srgbClr val="404040"/>
                </a:solidFill>
                <a:latin typeface="Arial Bold"/>
              </a:rPr>
              <a:t>Conclusion</a:t>
            </a:r>
          </a:p>
          <a:p>
            <a:pPr algn="l" marL="542925" indent="-271462" lvl="1">
              <a:lnSpc>
                <a:spcPts val="3960"/>
              </a:lnSpc>
              <a:buFont typeface="Arial"/>
              <a:buChar char="•"/>
            </a:pPr>
            <a:r>
              <a:rPr lang="en-US" sz="3000">
                <a:solidFill>
                  <a:srgbClr val="404040"/>
                </a:solidFill>
                <a:latin typeface="Arial Bold"/>
              </a:rPr>
              <a:t>Future Scope</a:t>
            </a:r>
          </a:p>
          <a:p>
            <a:pPr algn="l" marL="542925" indent="-271462" lvl="1">
              <a:lnSpc>
                <a:spcPts val="3960"/>
              </a:lnSpc>
              <a:buFont typeface="Arial"/>
              <a:buChar char="•"/>
            </a:pPr>
            <a:r>
              <a:rPr lang="en-US" sz="3000">
                <a:solidFill>
                  <a:srgbClr val="404040"/>
                </a:solidFill>
                <a:latin typeface="Arial Bold"/>
              </a:rPr>
              <a:t>References</a:t>
            </a:r>
          </a:p>
          <a:p>
            <a:pPr algn="l" marL="542925" indent="-271462" lvl="1">
              <a:lnSpc>
                <a:spcPts val="396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Problem Statement</a:t>
            </a:r>
          </a:p>
        </p:txBody>
      </p:sp>
      <p:sp>
        <p:nvSpPr>
          <p:cNvPr name="TextBox 10" id="10"/>
          <p:cNvSpPr txBox="true"/>
          <p:nvPr/>
        </p:nvSpPr>
        <p:spPr>
          <a:xfrm rot="0">
            <a:off x="963228" y="1967307"/>
            <a:ext cx="16361543" cy="6956646"/>
          </a:xfrm>
          <a:prstGeom prst="rect">
            <a:avLst/>
          </a:prstGeom>
        </p:spPr>
        <p:txBody>
          <a:bodyPr anchor="t" rtlCol="false" tIns="0" lIns="0" bIns="0" rIns="0">
            <a:spAutoFit/>
          </a:bodyPr>
          <a:lstStyle/>
          <a:p>
            <a:pPr algn="l">
              <a:lnSpc>
                <a:spcPts val="4752"/>
              </a:lnSpc>
            </a:pPr>
            <a:r>
              <a:rPr lang="en-US" sz="3600" spc="-29">
                <a:solidFill>
                  <a:srgbClr val="0F0F0F"/>
                </a:solidFill>
                <a:latin typeface="Zen Maru Gothic Bold"/>
              </a:rPr>
              <a:t>Problem Statement: </a:t>
            </a:r>
            <a:r>
              <a:rPr lang="en-US" sz="3600" spc="-29">
                <a:solidFill>
                  <a:srgbClr val="0F0F0F"/>
                </a:solidFill>
                <a:latin typeface="Zen Maru Gothic"/>
              </a:rPr>
              <a:t>In today's digital age, where cybersecurity threats loom large, one of the significant concerns is the proliferation of keyloggers, stealthy software tools designed to monitor and record keystrokes on a user's computer without their knowledge. Keyloggers pose a severe threat to individuals and organizations as they can capture sensitive information such as passwords, credit card details, and other personal data, leading to identity theft, financial loss, and privacy breaches.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Proposed Solution</a:t>
            </a:r>
          </a:p>
        </p:txBody>
      </p:sp>
      <p:sp>
        <p:nvSpPr>
          <p:cNvPr name="TextBox 10" id="10"/>
          <p:cNvSpPr txBox="true"/>
          <p:nvPr/>
        </p:nvSpPr>
        <p:spPr>
          <a:xfrm rot="0">
            <a:off x="753946" y="1657737"/>
            <a:ext cx="17237348" cy="8273570"/>
          </a:xfrm>
          <a:prstGeom prst="rect">
            <a:avLst/>
          </a:prstGeom>
        </p:spPr>
        <p:txBody>
          <a:bodyPr anchor="t" rtlCol="false" tIns="0" lIns="0" bIns="0" rIns="0">
            <a:spAutoFit/>
          </a:bodyPr>
          <a:lstStyle/>
          <a:p>
            <a:pPr algn="l" marL="325755" indent="-162878" lvl="1">
              <a:lnSpc>
                <a:spcPts val="2376"/>
              </a:lnSpc>
              <a:buFont typeface="Arial"/>
              <a:buChar char="•"/>
            </a:pPr>
            <a:r>
              <a:rPr lang="en-US" sz="1800" spc="16">
                <a:solidFill>
                  <a:srgbClr val="404040"/>
                </a:solidFill>
                <a:latin typeface="TT Rounds Condensed Bold"/>
              </a:rPr>
              <a:t>The proposed solution is to develop a keylogger application using Python, which will allow users to monitor keyboard activities in real-time. Here's a breakdown of the proposed solution:</a:t>
            </a:r>
          </a:p>
          <a:p>
            <a:pPr algn="l" marL="325755" indent="-162878" lvl="1">
              <a:lnSpc>
                <a:spcPts val="2376"/>
              </a:lnSpc>
            </a:pPr>
          </a:p>
          <a:p>
            <a:pPr algn="l" marL="325755" indent="-162878" lvl="1">
              <a:lnSpc>
                <a:spcPts val="2376"/>
              </a:lnSpc>
              <a:buFont typeface="Arial"/>
              <a:buChar char="•"/>
            </a:pPr>
            <a:r>
              <a:rPr lang="en-US" sz="1800" spc="16">
                <a:solidFill>
                  <a:srgbClr val="404040"/>
                </a:solidFill>
                <a:latin typeface="TT Rounds Condensed Bold"/>
              </a:rPr>
              <a:t>Graphical User Interface (GUI): The application will utilize the Tkinter library, which is a standard GUI toolkit in Python, to create a user-friendly interface. The GUI will include buttons for starting and stopping the keylogger, along with a label to display the status of the keylogger (e.g., running or stopped). This makes it easy for users to interact with the application.</a:t>
            </a:r>
          </a:p>
          <a:p>
            <a:pPr algn="l" marL="325755" indent="-162878" lvl="1">
              <a:lnSpc>
                <a:spcPts val="2376"/>
              </a:lnSpc>
            </a:pPr>
          </a:p>
          <a:p>
            <a:pPr algn="l" marL="325755" indent="-162878" lvl="1">
              <a:lnSpc>
                <a:spcPts val="2376"/>
              </a:lnSpc>
              <a:buFont typeface="Arial"/>
              <a:buChar char="•"/>
            </a:pPr>
            <a:r>
              <a:rPr lang="en-US" sz="1800" spc="16">
                <a:solidFill>
                  <a:srgbClr val="404040"/>
                </a:solidFill>
                <a:latin typeface="TT Rounds Condensed Bold"/>
              </a:rPr>
              <a:t>Keyboard Event Capture: The pynput library will be employed to capture keyboard events such as key press, hold, and release. This library allows for monitoring and controlling input devices in Python. By listening to these events, the keylogger will be able to record all keystrokes made by the user.</a:t>
            </a:r>
          </a:p>
          <a:p>
            <a:pPr algn="l" marL="325755" indent="-162878" lvl="1">
              <a:lnSpc>
                <a:spcPts val="2376"/>
              </a:lnSpc>
            </a:pPr>
          </a:p>
          <a:p>
            <a:pPr algn="l" marL="325755" indent="-162878" lvl="1">
              <a:lnSpc>
                <a:spcPts val="2376"/>
              </a:lnSpc>
              <a:buFont typeface="Arial"/>
              <a:buChar char="•"/>
            </a:pPr>
            <a:r>
              <a:rPr lang="en-US" sz="1800" spc="16">
                <a:solidFill>
                  <a:srgbClr val="404040"/>
                </a:solidFill>
                <a:latin typeface="TT Rounds Condensed Bold"/>
              </a:rPr>
              <a:t>Data Logging: The logged keystrokes will be stored in two formats:</a:t>
            </a:r>
          </a:p>
          <a:p>
            <a:pPr algn="l" marL="325755" indent="-162878" lvl="1">
              <a:lnSpc>
                <a:spcPts val="2376"/>
              </a:lnSpc>
            </a:pPr>
          </a:p>
          <a:p>
            <a:pPr algn="l" marL="325755" indent="-162878" lvl="1">
              <a:lnSpc>
                <a:spcPts val="2376"/>
              </a:lnSpc>
              <a:buFont typeface="Arial"/>
              <a:buChar char="•"/>
            </a:pPr>
            <a:r>
              <a:rPr lang="en-US" sz="1800" spc="16">
                <a:solidFill>
                  <a:srgbClr val="404040"/>
                </a:solidFill>
                <a:latin typeface="TT Rounds Condensed Bold"/>
              </a:rPr>
              <a:t>Text File ('key_log.txt'): The raw keystrokes will be logged into a text file for easy access and viewing.</a:t>
            </a:r>
          </a:p>
          <a:p>
            <a:pPr algn="l" marL="325755" indent="-162878" lvl="1">
              <a:lnSpc>
                <a:spcPts val="2376"/>
              </a:lnSpc>
              <a:buFont typeface="Arial"/>
              <a:buChar char="•"/>
            </a:pPr>
            <a:r>
              <a:rPr lang="en-US" sz="1800" spc="16">
                <a:solidFill>
                  <a:srgbClr val="404040"/>
                </a:solidFill>
                <a:latin typeface="TT Rounds Condensed Bold"/>
              </a:rPr>
              <a:t>JSON File ('key_log.json'): The keystrokes will also be logged into a JSON file in a structured format. JSON (JavaScript Object Notation) is a lightweight data interchange format that is easy for both humans and machines to read and write.</a:t>
            </a:r>
          </a:p>
          <a:p>
            <a:pPr algn="l" marL="325755" indent="-162878" lvl="1">
              <a:lnSpc>
                <a:spcPts val="2376"/>
              </a:lnSpc>
              <a:buFont typeface="Arial"/>
              <a:buChar char="•"/>
            </a:pPr>
            <a:r>
              <a:rPr lang="en-US" sz="1800" spc="16">
                <a:solidFill>
                  <a:srgbClr val="404040"/>
                </a:solidFill>
                <a:latin typeface="TT Rounds Condensed Bold"/>
              </a:rPr>
              <a:t>Start and Stop Functions: The application will have functions to start and stop the keylogger. When the user clicks the "Start" button, the keylogger will begin capturing keyboard events. Conversely, clicking the "Stop" button will halt the keylogger and stop recording keystrokes.</a:t>
            </a:r>
          </a:p>
          <a:p>
            <a:pPr algn="l" marL="325755" indent="-162878" lvl="1">
              <a:lnSpc>
                <a:spcPts val="2376"/>
              </a:lnSpc>
            </a:pPr>
          </a:p>
          <a:p>
            <a:pPr algn="l" marL="325755" indent="-162878" lvl="1">
              <a:lnSpc>
                <a:spcPts val="2376"/>
              </a:lnSpc>
              <a:buFont typeface="Arial"/>
              <a:buChar char="•"/>
            </a:pPr>
            <a:r>
              <a:rPr lang="en-US" sz="1800" spc="16">
                <a:solidFill>
                  <a:srgbClr val="404040"/>
                </a:solidFill>
                <a:latin typeface="TT Rounds Condensed Bold"/>
              </a:rPr>
              <a:t>Deployment: Once the application is developed, it can be deployed for usage on various platforms, including Windows, macOS, and Linux.</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25278"/>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System  Approach</a:t>
            </a:r>
          </a:p>
        </p:txBody>
      </p:sp>
      <p:sp>
        <p:nvSpPr>
          <p:cNvPr name="TextBox 10" id="10"/>
          <p:cNvSpPr txBox="true"/>
          <p:nvPr/>
        </p:nvSpPr>
        <p:spPr>
          <a:xfrm rot="0">
            <a:off x="963228" y="1970184"/>
            <a:ext cx="16361543" cy="6947121"/>
          </a:xfrm>
          <a:prstGeom prst="rect">
            <a:avLst/>
          </a:prstGeom>
        </p:spPr>
        <p:txBody>
          <a:bodyPr anchor="t" rtlCol="false" tIns="0" lIns="0" bIns="0" rIns="0">
            <a:spAutoFit/>
          </a:bodyPr>
          <a:lstStyle/>
          <a:p>
            <a:pPr algn="l">
              <a:lnSpc>
                <a:spcPts val="3564"/>
              </a:lnSpc>
            </a:pPr>
            <a:r>
              <a:rPr lang="en-US" sz="2700" spc="-21">
                <a:solidFill>
                  <a:srgbClr val="0F0F0F"/>
                </a:solidFill>
                <a:latin typeface="Zen Maru Gothic Bold"/>
              </a:rPr>
              <a:t>The "System Approach" section outlines the overall strategy and methodology for developing and implementing the rental bike prediction system. Here's a suggested structure for this section:</a:t>
            </a:r>
          </a:p>
          <a:p>
            <a:pPr algn="l" marL="488632" indent="-244316" lvl="1">
              <a:lnSpc>
                <a:spcPts val="3564"/>
              </a:lnSpc>
              <a:buFont typeface="Arial"/>
              <a:buChar char="•"/>
            </a:pPr>
            <a:r>
              <a:rPr lang="en-US" sz="2700" spc="-21">
                <a:solidFill>
                  <a:srgbClr val="0F0F0F"/>
                </a:solidFill>
                <a:latin typeface="Zen Maru Gothic Bold"/>
              </a:rPr>
              <a:t>Tkinter: Used for creating the graphical user interface (GUI) of the application.</a:t>
            </a:r>
          </a:p>
          <a:p>
            <a:pPr algn="l" marL="488632" indent="-244316" lvl="1">
              <a:lnSpc>
                <a:spcPts val="3564"/>
              </a:lnSpc>
              <a:buFont typeface="Arial"/>
              <a:buChar char="•"/>
            </a:pPr>
            <a:r>
              <a:rPr lang="en-US" sz="2700" spc="-21">
                <a:solidFill>
                  <a:srgbClr val="0F0F0F"/>
                </a:solidFill>
                <a:latin typeface="Zen Maru Gothic Bold"/>
              </a:rPr>
              <a:t>pynput: Employed to capture keyboard events such as key press, hold, and release.</a:t>
            </a:r>
          </a:p>
          <a:p>
            <a:pPr algn="l" marL="488632" indent="-244316" lvl="1">
              <a:lnSpc>
                <a:spcPts val="3564"/>
              </a:lnSpc>
              <a:buFont typeface="Arial"/>
              <a:buChar char="•"/>
            </a:pPr>
            <a:r>
              <a:rPr lang="en-US" sz="2700" spc="-21">
                <a:solidFill>
                  <a:srgbClr val="0F0F0F"/>
                </a:solidFill>
                <a:latin typeface="Zen Maru Gothic Bold"/>
              </a:rPr>
              <a:t>JSON: Utilized for storing the logged keystrokes in a structured format.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84654"/>
            <a:ext cx="16361544" cy="818304"/>
          </a:xfrm>
          <a:prstGeom prst="rect">
            <a:avLst/>
          </a:prstGeom>
        </p:spPr>
        <p:txBody>
          <a:bodyPr anchor="t" rtlCol="false" tIns="0" lIns="0" bIns="0" rIns="0">
            <a:spAutoFit/>
          </a:bodyPr>
          <a:lstStyle/>
          <a:p>
            <a:pPr algn="l">
              <a:lnSpc>
                <a:spcPts val="7128"/>
              </a:lnSpc>
            </a:pPr>
            <a:r>
              <a:rPr lang="en-US" sz="5940">
                <a:solidFill>
                  <a:srgbClr val="1CADE4"/>
                </a:solidFill>
                <a:latin typeface="Arial Bold"/>
              </a:rPr>
              <a:t>Algorithm &amp; Deployment</a:t>
            </a:r>
          </a:p>
        </p:txBody>
      </p:sp>
      <p:sp>
        <p:nvSpPr>
          <p:cNvPr name="TextBox 10" id="10"/>
          <p:cNvSpPr txBox="true"/>
          <p:nvPr/>
        </p:nvSpPr>
        <p:spPr>
          <a:xfrm rot="0">
            <a:off x="963228" y="1979709"/>
            <a:ext cx="16361543" cy="6937596"/>
          </a:xfrm>
          <a:prstGeom prst="rect">
            <a:avLst/>
          </a:prstGeom>
        </p:spPr>
        <p:txBody>
          <a:bodyPr anchor="t" rtlCol="false" tIns="0" lIns="0" bIns="0" rIns="0">
            <a:spAutoFit/>
          </a:bodyPr>
          <a:lstStyle/>
          <a:p>
            <a:pPr algn="l" marL="380048" indent="-190024" lvl="1">
              <a:lnSpc>
                <a:spcPts val="2772"/>
              </a:lnSpc>
              <a:buFont typeface="Arial"/>
              <a:buChar char="•"/>
            </a:pPr>
            <a:r>
              <a:rPr lang="en-US" sz="2100" spc="-17">
                <a:solidFill>
                  <a:srgbClr val="404040"/>
                </a:solidFill>
                <a:latin typeface="Zen Maru Gothic Bold"/>
              </a:rPr>
              <a:t>Algorithm Selection: </a:t>
            </a:r>
            <a:r>
              <a:rPr lang="en-US" sz="2100" spc="-17">
                <a:solidFill>
                  <a:srgbClr val="404040"/>
                </a:solidFill>
                <a:latin typeface="Zen Maru Gothic"/>
              </a:rPr>
              <a:t>For this keylogger application, the primary algorithmic component involves capturing keyboard events in real-time. This is achieved using the pynput library in Python, which provides functionalities for monitoring and controlling input devices. Specifically, the Listener class from pynput is utilized to capture key press, hold, and release events. By selecting this library, we ensure efficient and accurate monitoring of keyboard activities without the need for complex algorithms.</a:t>
            </a:r>
          </a:p>
          <a:p>
            <a:pPr algn="l" marL="380048" indent="-190024" lvl="1">
              <a:lnSpc>
                <a:spcPts val="2772"/>
              </a:lnSpc>
            </a:pPr>
          </a:p>
          <a:p>
            <a:pPr algn="l" marL="380048" indent="-190024" lvl="1">
              <a:lnSpc>
                <a:spcPts val="2772"/>
              </a:lnSpc>
              <a:buFont typeface="Arial"/>
              <a:buChar char="•"/>
            </a:pPr>
            <a:r>
              <a:rPr lang="en-US" sz="2100" spc="-17">
                <a:solidFill>
                  <a:srgbClr val="404040"/>
                </a:solidFill>
                <a:latin typeface="Zen Maru Gothic Bold"/>
              </a:rPr>
              <a:t>Data Input</a:t>
            </a:r>
            <a:r>
              <a:rPr lang="en-US" sz="2100" spc="-17">
                <a:solidFill>
                  <a:srgbClr val="404040"/>
                </a:solidFill>
                <a:latin typeface="Zen Maru Gothic"/>
              </a:rPr>
              <a:t>: In the context of a keylogger, the data input is the stream of keyboard events generated by the user. These events include pressing keys, holding them down, and releasing them. The pynput library captures this input data by listening to the keyboard at the operating system level. Each keyboard event is then processed by the application in real-time.</a:t>
            </a:r>
          </a:p>
          <a:p>
            <a:pPr algn="l" marL="380048" indent="-190024" lvl="1">
              <a:lnSpc>
                <a:spcPts val="2772"/>
              </a:lnSpc>
            </a:pPr>
          </a:p>
          <a:p>
            <a:pPr algn="l" marL="380048" indent="-190024" lvl="1">
              <a:lnSpc>
                <a:spcPts val="2772"/>
              </a:lnSpc>
              <a:buFont typeface="Arial"/>
              <a:buChar char="•"/>
            </a:pPr>
            <a:r>
              <a:rPr lang="en-US" sz="2100" spc="-17">
                <a:solidFill>
                  <a:srgbClr val="404040"/>
                </a:solidFill>
                <a:latin typeface="Zen Maru Gothic Bold"/>
              </a:rPr>
              <a:t>Training Process</a:t>
            </a:r>
            <a:r>
              <a:rPr lang="en-US" sz="2100" spc="-17">
                <a:solidFill>
                  <a:srgbClr val="404040"/>
                </a:solidFill>
                <a:latin typeface="Zen Maru Gothic"/>
              </a:rPr>
              <a:t>: Since this keylogger application does not involve machine learning or predictive modeling, there is no explicit training process. Instead, the application directly captures and logs keyboard events as they occur. Therefore, there is no need for training data or a training process in this context.</a:t>
            </a:r>
          </a:p>
          <a:p>
            <a:pPr algn="l" marL="380048" indent="-190024" lvl="1">
              <a:lnSpc>
                <a:spcPts val="2772"/>
              </a:lnSpc>
            </a:pPr>
          </a:p>
          <a:p>
            <a:pPr algn="l" marL="380048" indent="-190024" lvl="1">
              <a:lnSpc>
                <a:spcPts val="2772"/>
              </a:lnSpc>
              <a:buFont typeface="Arial"/>
              <a:buChar char="•"/>
            </a:pPr>
            <a:r>
              <a:rPr lang="en-US" sz="2100" spc="-17">
                <a:solidFill>
                  <a:srgbClr val="404040"/>
                </a:solidFill>
                <a:latin typeface="Zen Maru Gothic Bold"/>
              </a:rPr>
              <a:t>Prediction Process</a:t>
            </a:r>
            <a:r>
              <a:rPr lang="en-US" sz="2100" spc="-17">
                <a:solidFill>
                  <a:srgbClr val="404040"/>
                </a:solidFill>
                <a:latin typeface="Zen Maru Gothic"/>
              </a:rPr>
              <a:t>: Similarly, since there is no predictive modeling involved, there is no prediction process in this keylogger application. The application does not make predictions or decisions based on the captured keyboard events. Instead, it simply records and logs these events in real-time for later review or analysis.</a:t>
            </a:r>
          </a:p>
          <a:p>
            <a:pPr algn="l" marL="380048" indent="-190024" lvl="1">
              <a:lnSpc>
                <a:spcPts val="2772"/>
              </a:lnSpc>
            </a:pPr>
          </a:p>
          <a:p>
            <a:pPr algn="l" marL="380048" indent="-190024" lvl="1">
              <a:lnSpc>
                <a:spcPts val="2772"/>
              </a:lnSpc>
              <a:buFont typeface="Arial"/>
              <a:buChar char="•"/>
            </a:pPr>
            <a:r>
              <a:rPr lang="en-US" sz="2100" spc="-17">
                <a:solidFill>
                  <a:srgbClr val="404040"/>
                </a:solidFill>
                <a:latin typeface="Zen Maru Gothic Bold"/>
              </a:rPr>
              <a:t>Deployment:</a:t>
            </a:r>
            <a:r>
              <a:rPr lang="en-US" sz="2100" spc="-17">
                <a:solidFill>
                  <a:srgbClr val="404040"/>
                </a:solidFill>
                <a:latin typeface="Zen Maru Gothic"/>
              </a:rPr>
              <a:t> Once the keylogger application is developed, it can be deployed for usage on various platforms. Deployment involves packaging the application and making it available for installation and execution by end-users. This can be achieved by creating executable files for different operating systems or distributing the source code along with installation instructions. Additionally, considerations for security and privacy should be taken into account during deployment to ensure that the application is used responsibly and ethically.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65604"/>
            <a:ext cx="16361544" cy="837354"/>
          </a:xfrm>
          <a:prstGeom prst="rect">
            <a:avLst/>
          </a:prstGeom>
        </p:spPr>
        <p:txBody>
          <a:bodyPr anchor="t" rtlCol="false" tIns="0" lIns="0" bIns="0" rIns="0">
            <a:spAutoFit/>
          </a:bodyPr>
          <a:lstStyle/>
          <a:p>
            <a:pPr algn="l">
              <a:lnSpc>
                <a:spcPts val="7920"/>
              </a:lnSpc>
            </a:pPr>
            <a:r>
              <a:rPr lang="en-US" sz="6600">
                <a:solidFill>
                  <a:srgbClr val="1CADE4"/>
                </a:solidFill>
                <a:latin typeface="Arial Bold"/>
              </a:rPr>
              <a:t>Result</a:t>
            </a:r>
          </a:p>
        </p:txBody>
      </p:sp>
      <p:sp>
        <p:nvSpPr>
          <p:cNvPr name="TextBox 10" id="10"/>
          <p:cNvSpPr txBox="true"/>
          <p:nvPr/>
        </p:nvSpPr>
        <p:spPr>
          <a:xfrm rot="0">
            <a:off x="445401" y="7533598"/>
            <a:ext cx="16879370" cy="1383706"/>
          </a:xfrm>
          <a:prstGeom prst="rect">
            <a:avLst/>
          </a:prstGeom>
        </p:spPr>
        <p:txBody>
          <a:bodyPr anchor="t" rtlCol="false" tIns="0" lIns="0" bIns="0" rIns="0">
            <a:spAutoFit/>
          </a:bodyPr>
          <a:lstStyle/>
          <a:p>
            <a:pPr algn="l" marL="380048" indent="-190024" lvl="1">
              <a:lnSpc>
                <a:spcPts val="2772"/>
              </a:lnSpc>
              <a:buFont typeface="Arial"/>
              <a:buChar char="•"/>
            </a:pPr>
            <a:r>
              <a:rPr lang="en-US" sz="2100" spc="-17">
                <a:solidFill>
                  <a:srgbClr val="404040"/>
                </a:solidFill>
                <a:latin typeface="Zen Maru Gothic"/>
              </a:rPr>
              <a:t>The output image showcases the GUI interface with buttons for starting and stopping the keylogger, along with a label indicating the status of the keylogger</a:t>
            </a:r>
          </a:p>
        </p:txBody>
      </p:sp>
      <p:sp>
        <p:nvSpPr>
          <p:cNvPr name="Freeform 11" id="11"/>
          <p:cNvSpPr/>
          <p:nvPr/>
        </p:nvSpPr>
        <p:spPr>
          <a:xfrm flipH="false" flipV="false" rot="0">
            <a:off x="4478037" y="1848678"/>
            <a:ext cx="8972493" cy="5280318"/>
          </a:xfrm>
          <a:custGeom>
            <a:avLst/>
            <a:gdLst/>
            <a:ahLst/>
            <a:cxnLst/>
            <a:rect r="r" b="b" t="t" l="l"/>
            <a:pathLst>
              <a:path h="5280318" w="8972493">
                <a:moveTo>
                  <a:pt x="0" y="0"/>
                </a:moveTo>
                <a:lnTo>
                  <a:pt x="8972493" y="0"/>
                </a:lnTo>
                <a:lnTo>
                  <a:pt x="8972493" y="5280318"/>
                </a:lnTo>
                <a:lnTo>
                  <a:pt x="0" y="5280318"/>
                </a:lnTo>
                <a:lnTo>
                  <a:pt x="0" y="0"/>
                </a:lnTo>
                <a:close/>
              </a:path>
            </a:pathLst>
          </a:custGeom>
          <a:blipFill>
            <a:blip r:embed="rId3"/>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965604"/>
            <a:ext cx="16361544" cy="837354"/>
          </a:xfrm>
          <a:prstGeom prst="rect">
            <a:avLst/>
          </a:prstGeom>
        </p:spPr>
        <p:txBody>
          <a:bodyPr anchor="t" rtlCol="false" tIns="0" lIns="0" bIns="0" rIns="0">
            <a:spAutoFit/>
          </a:bodyPr>
          <a:lstStyle/>
          <a:p>
            <a:pPr algn="l">
              <a:lnSpc>
                <a:spcPts val="7920"/>
              </a:lnSpc>
            </a:pPr>
            <a:r>
              <a:rPr lang="en-US" sz="6600">
                <a:solidFill>
                  <a:srgbClr val="1CADE4"/>
                </a:solidFill>
                <a:latin typeface="Arial Bold"/>
              </a:rPr>
              <a:t>Conclusion</a:t>
            </a:r>
          </a:p>
        </p:txBody>
      </p:sp>
      <p:sp>
        <p:nvSpPr>
          <p:cNvPr name="TextBox 10" id="10"/>
          <p:cNvSpPr txBox="true"/>
          <p:nvPr/>
        </p:nvSpPr>
        <p:spPr>
          <a:xfrm rot="0">
            <a:off x="963228" y="1960659"/>
            <a:ext cx="16361543" cy="6956646"/>
          </a:xfrm>
          <a:prstGeom prst="rect">
            <a:avLst/>
          </a:prstGeom>
        </p:spPr>
        <p:txBody>
          <a:bodyPr anchor="t" rtlCol="false" tIns="0" lIns="0" bIns="0" rIns="0">
            <a:spAutoFit/>
          </a:bodyPr>
          <a:lstStyle/>
          <a:p>
            <a:pPr algn="l" marL="542925" indent="-271462" lvl="1">
              <a:lnSpc>
                <a:spcPts val="3960"/>
              </a:lnSpc>
              <a:buFont typeface="Arial"/>
              <a:buChar char="•"/>
            </a:pPr>
            <a:r>
              <a:rPr lang="en-US" sz="3000" spc="-24">
                <a:solidFill>
                  <a:srgbClr val="0F0F0F"/>
                </a:solidFill>
                <a:latin typeface="Zen Maru Gothic"/>
              </a:rPr>
              <a:t>The keylogger application successfully captures keyboard inputs in real-time, providing users with a tool for monitoring keyboard activities. It offers a simple and intuitive interface for ease of use.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9801" y="685800"/>
            <a:ext cx="5554980" cy="142496"/>
            <a:chOff x="0" y="0"/>
            <a:chExt cx="7406640" cy="189994"/>
          </a:xfrm>
        </p:grpSpPr>
        <p:sp>
          <p:nvSpPr>
            <p:cNvPr name="Freeform 3" id="3"/>
            <p:cNvSpPr/>
            <p:nvPr/>
          </p:nvSpPr>
          <p:spPr>
            <a:xfrm flipH="false" flipV="false" rot="0">
              <a:off x="0" y="0"/>
              <a:ext cx="7406640" cy="189992"/>
            </a:xfrm>
            <a:custGeom>
              <a:avLst/>
              <a:gdLst/>
              <a:ahLst/>
              <a:cxnLst/>
              <a:rect r="r" b="b" t="t" l="l"/>
              <a:pathLst>
                <a:path h="189992" w="7406640">
                  <a:moveTo>
                    <a:pt x="0" y="0"/>
                  </a:moveTo>
                  <a:lnTo>
                    <a:pt x="7406640" y="0"/>
                  </a:lnTo>
                  <a:lnTo>
                    <a:pt x="7406640" y="189992"/>
                  </a:lnTo>
                  <a:lnTo>
                    <a:pt x="0" y="189992"/>
                  </a:lnTo>
                  <a:close/>
                </a:path>
              </a:pathLst>
            </a:custGeom>
            <a:solidFill>
              <a:srgbClr val="465359"/>
            </a:solidFill>
          </p:spPr>
        </p:sp>
      </p:grpSp>
      <p:grpSp>
        <p:nvGrpSpPr>
          <p:cNvPr name="Group 4" id="4"/>
          <p:cNvGrpSpPr/>
          <p:nvPr/>
        </p:nvGrpSpPr>
        <p:grpSpPr>
          <a:xfrm rot="0">
            <a:off x="12063220" y="680464"/>
            <a:ext cx="5554980" cy="147831"/>
            <a:chOff x="0" y="0"/>
            <a:chExt cx="7406640" cy="197108"/>
          </a:xfrm>
        </p:grpSpPr>
        <p:sp>
          <p:nvSpPr>
            <p:cNvPr name="Freeform 5" id="5"/>
            <p:cNvSpPr/>
            <p:nvPr/>
          </p:nvSpPr>
          <p:spPr>
            <a:xfrm flipH="false" flipV="false" rot="0">
              <a:off x="0" y="0"/>
              <a:ext cx="7406640" cy="197104"/>
            </a:xfrm>
            <a:custGeom>
              <a:avLst/>
              <a:gdLst/>
              <a:ahLst/>
              <a:cxnLst/>
              <a:rect r="r" b="b" t="t" l="l"/>
              <a:pathLst>
                <a:path h="197104" w="7406640">
                  <a:moveTo>
                    <a:pt x="0" y="0"/>
                  </a:moveTo>
                  <a:lnTo>
                    <a:pt x="7406640" y="0"/>
                  </a:lnTo>
                  <a:lnTo>
                    <a:pt x="7406640" y="197104"/>
                  </a:lnTo>
                  <a:lnTo>
                    <a:pt x="0" y="197104"/>
                  </a:lnTo>
                  <a:close/>
                </a:path>
              </a:pathLst>
            </a:custGeom>
            <a:solidFill>
              <a:srgbClr val="969FA7"/>
            </a:solidFill>
          </p:spPr>
        </p:sp>
      </p:grpSp>
      <p:grpSp>
        <p:nvGrpSpPr>
          <p:cNvPr name="Group 6" id="6"/>
          <p:cNvGrpSpPr/>
          <p:nvPr/>
        </p:nvGrpSpPr>
        <p:grpSpPr>
          <a:xfrm rot="0">
            <a:off x="6362745" y="685800"/>
            <a:ext cx="5554980" cy="137160"/>
            <a:chOff x="0" y="0"/>
            <a:chExt cx="7406640" cy="182880"/>
          </a:xfrm>
        </p:grpSpPr>
        <p:sp>
          <p:nvSpPr>
            <p:cNvPr name="Freeform 7" id="7"/>
            <p:cNvSpPr/>
            <p:nvPr/>
          </p:nvSpPr>
          <p:spPr>
            <a:xfrm flipH="false" flipV="false" rot="0">
              <a:off x="0" y="0"/>
              <a:ext cx="7406640" cy="182880"/>
            </a:xfrm>
            <a:custGeom>
              <a:avLst/>
              <a:gdLst/>
              <a:ahLst/>
              <a:cxnLst/>
              <a:rect r="r" b="b" t="t" l="l"/>
              <a:pathLst>
                <a:path h="182880" w="7406640">
                  <a:moveTo>
                    <a:pt x="0" y="0"/>
                  </a:moveTo>
                  <a:lnTo>
                    <a:pt x="7406640" y="0"/>
                  </a:lnTo>
                  <a:lnTo>
                    <a:pt x="7406640" y="182880"/>
                  </a:lnTo>
                  <a:lnTo>
                    <a:pt x="0" y="182880"/>
                  </a:lnTo>
                  <a:close/>
                </a:path>
              </a:pathLst>
            </a:custGeom>
            <a:solidFill>
              <a:srgbClr val="1CADE4"/>
            </a:solidFill>
          </p:spPr>
        </p:sp>
      </p:grpSp>
      <p:sp>
        <p:nvSpPr>
          <p:cNvPr name="Freeform 8" id="8" descr="Logo  Description automatically generated"/>
          <p:cNvSpPr/>
          <p:nvPr/>
        </p:nvSpPr>
        <p:spPr>
          <a:xfrm flipH="false" flipV="false" rot="0">
            <a:off x="15727505" y="9656865"/>
            <a:ext cx="1688707" cy="547689"/>
          </a:xfrm>
          <a:custGeom>
            <a:avLst/>
            <a:gdLst/>
            <a:ahLst/>
            <a:cxnLst/>
            <a:rect r="r" b="b" t="t" l="l"/>
            <a:pathLst>
              <a:path h="547689" w="1688707">
                <a:moveTo>
                  <a:pt x="0" y="0"/>
                </a:moveTo>
                <a:lnTo>
                  <a:pt x="1688707" y="0"/>
                </a:lnTo>
                <a:lnTo>
                  <a:pt x="1688707" y="547689"/>
                </a:lnTo>
                <a:lnTo>
                  <a:pt x="0" y="547689"/>
                </a:lnTo>
                <a:lnTo>
                  <a:pt x="0" y="0"/>
                </a:lnTo>
                <a:close/>
              </a:path>
            </a:pathLst>
          </a:custGeom>
          <a:blipFill>
            <a:blip r:embed="rId2"/>
            <a:stretch>
              <a:fillRect l="0" t="-141" r="0" b="-141"/>
            </a:stretch>
          </a:blipFill>
        </p:spPr>
      </p:sp>
      <p:sp>
        <p:nvSpPr>
          <p:cNvPr name="TextBox 9" id="9"/>
          <p:cNvSpPr txBox="true"/>
          <p:nvPr/>
        </p:nvSpPr>
        <p:spPr>
          <a:xfrm rot="0">
            <a:off x="963228" y="2070052"/>
            <a:ext cx="16361544" cy="6847252"/>
          </a:xfrm>
          <a:prstGeom prst="rect">
            <a:avLst/>
          </a:prstGeom>
        </p:spPr>
        <p:txBody>
          <a:bodyPr anchor="t" rtlCol="false" tIns="0" lIns="0" bIns="0" rIns="0">
            <a:spAutoFit/>
          </a:bodyPr>
          <a:lstStyle/>
          <a:p>
            <a:pPr algn="l">
              <a:lnSpc>
                <a:spcPts val="3960"/>
              </a:lnSpc>
            </a:pPr>
          </a:p>
          <a:p>
            <a:pPr algn="l" marL="542925" indent="-271462" lvl="1">
              <a:lnSpc>
                <a:spcPts val="3960"/>
              </a:lnSpc>
              <a:buFont typeface="Arial"/>
              <a:buChar char="•"/>
            </a:pPr>
            <a:r>
              <a:rPr lang="en-US" sz="3000" spc="-24">
                <a:solidFill>
                  <a:srgbClr val="404040"/>
                </a:solidFill>
                <a:latin typeface="Zen Maru Gothic"/>
              </a:rPr>
              <a:t>Enhance logging capabilities by capturing additional information such as timestamps and application context.</a:t>
            </a:r>
          </a:p>
          <a:p>
            <a:pPr algn="l" marL="542925" indent="-271462" lvl="1">
              <a:lnSpc>
                <a:spcPts val="3960"/>
              </a:lnSpc>
              <a:buFont typeface="Arial"/>
              <a:buChar char="•"/>
            </a:pPr>
            <a:r>
              <a:rPr lang="en-US" sz="3000" spc="-24">
                <a:solidFill>
                  <a:srgbClr val="404040"/>
                </a:solidFill>
                <a:latin typeface="Zen Maru Gothic"/>
              </a:rPr>
              <a:t>Implement encryption for securing the logged data to ensure privacy.</a:t>
            </a:r>
          </a:p>
          <a:p>
            <a:pPr algn="l" marL="542925" indent="-271462" lvl="1">
              <a:lnSpc>
                <a:spcPts val="3960"/>
              </a:lnSpc>
              <a:buFont typeface="Arial"/>
              <a:buChar char="•"/>
            </a:pPr>
            <a:r>
              <a:rPr lang="en-US" sz="3000" spc="-24">
                <a:solidFill>
                  <a:srgbClr val="404040"/>
                </a:solidFill>
                <a:latin typeface="Zen Maru Gothic"/>
              </a:rPr>
              <a:t>Integrate remote monitoring and reporting features for surveillance purposes.</a:t>
            </a:r>
          </a:p>
          <a:p>
            <a:pPr algn="l" marL="542925" indent="-271462" lvl="1">
              <a:lnSpc>
                <a:spcPts val="3960"/>
              </a:lnSpc>
              <a:buFont typeface="Arial"/>
              <a:buChar char="•"/>
            </a:pPr>
            <a:r>
              <a:rPr lang="en-US" sz="3000" spc="-24">
                <a:solidFill>
                  <a:srgbClr val="404040"/>
                </a:solidFill>
                <a:latin typeface="Zen Maru Gothic"/>
              </a:rPr>
              <a:t>Explore compatibility with multiple operating systems and devices for broader usage.</a:t>
            </a:r>
          </a:p>
          <a:p>
            <a:pPr algn="l" marL="542925" indent="-271462" lvl="1">
              <a:lnSpc>
                <a:spcPts val="3960"/>
              </a:lnSpc>
              <a:buFont typeface="Arial"/>
              <a:buChar char="•"/>
            </a:pPr>
            <a:r>
              <a:rPr lang="en-US" sz="3000" spc="-24">
                <a:solidFill>
                  <a:srgbClr val="404040"/>
                </a:solidFill>
                <a:latin typeface="Zen Maru Gothic"/>
              </a:rPr>
              <a:t>Conduct further testing and optimization to improve performance and reliability.</a:t>
            </a:r>
          </a:p>
        </p:txBody>
      </p:sp>
      <p:sp>
        <p:nvSpPr>
          <p:cNvPr name="TextBox 10" id="10"/>
          <p:cNvSpPr txBox="true"/>
          <p:nvPr/>
        </p:nvSpPr>
        <p:spPr>
          <a:xfrm rot="0">
            <a:off x="894945" y="1179358"/>
            <a:ext cx="16361544" cy="837354"/>
          </a:xfrm>
          <a:prstGeom prst="rect">
            <a:avLst/>
          </a:prstGeom>
        </p:spPr>
        <p:txBody>
          <a:bodyPr anchor="t" rtlCol="false" tIns="0" lIns="0" bIns="0" rIns="0">
            <a:spAutoFit/>
          </a:bodyPr>
          <a:lstStyle/>
          <a:p>
            <a:pPr algn="l">
              <a:lnSpc>
                <a:spcPts val="7920"/>
              </a:lnSpc>
            </a:pPr>
            <a:r>
              <a:rPr lang="en-US" sz="660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DAGBzFkRjzo</dc:identifier>
  <dcterms:modified xsi:type="dcterms:W3CDTF">2011-08-01T06:04:30Z</dcterms:modified>
  <cp:revision>1</cp:revision>
  <dc:title>Jayadhasan ICNM cyber.pptx</dc:title>
</cp:coreProperties>
</file>

<file path=docProps/thumbnail.jpeg>
</file>